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26"/>
  </p:notesMasterIdLst>
  <p:handoutMasterIdLst>
    <p:handoutMasterId r:id="rId27"/>
  </p:handoutMasterIdLst>
  <p:sldIdLst>
    <p:sldId id="270" r:id="rId2"/>
    <p:sldId id="275" r:id="rId3"/>
    <p:sldId id="268" r:id="rId4"/>
    <p:sldId id="353" r:id="rId5"/>
    <p:sldId id="343" r:id="rId6"/>
    <p:sldId id="344" r:id="rId7"/>
    <p:sldId id="354" r:id="rId8"/>
    <p:sldId id="345" r:id="rId9"/>
    <p:sldId id="355" r:id="rId10"/>
    <p:sldId id="356" r:id="rId11"/>
    <p:sldId id="323" r:id="rId12"/>
    <p:sldId id="357" r:id="rId13"/>
    <p:sldId id="346" r:id="rId14"/>
    <p:sldId id="358" r:id="rId15"/>
    <p:sldId id="359" r:id="rId16"/>
    <p:sldId id="360" r:id="rId17"/>
    <p:sldId id="347" r:id="rId18"/>
    <p:sldId id="361" r:id="rId19"/>
    <p:sldId id="362" r:id="rId20"/>
    <p:sldId id="363" r:id="rId21"/>
    <p:sldId id="290" r:id="rId22"/>
    <p:sldId id="352" r:id="rId23"/>
    <p:sldId id="364" r:id="rId24"/>
    <p:sldId id="285" r:id="rId2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35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6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98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23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72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51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68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6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92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97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20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72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84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8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79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01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15 | </a:t>
            </a:r>
            <a:r>
              <a:rPr lang="zh-CN" altLang="en-US" dirty="0"/>
              <a:t>调度（上）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如何制定项目管理流程？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在这里</a:t>
            </a:r>
            <a:r>
              <a:rPr lang="zh-CN" altLang="en-US" b="1" dirty="0">
                <a:solidFill>
                  <a:srgbClr val="8C68C0"/>
                </a:solidFill>
              </a:rPr>
              <a:t>得到当前的时间</a:t>
            </a:r>
            <a:r>
              <a:rPr lang="zh-CN" altLang="en-US" dirty="0"/>
              <a:t>，以及</a:t>
            </a:r>
            <a:r>
              <a:rPr lang="zh-CN" altLang="en-US" b="1" dirty="0">
                <a:solidFill>
                  <a:srgbClr val="8C68C0"/>
                </a:solidFill>
              </a:rPr>
              <a:t>这次的时间片开始的时间</a:t>
            </a:r>
            <a:r>
              <a:rPr lang="zh-CN" altLang="en-US" dirty="0"/>
              <a:t>，两者相减就是这次运行的时间 </a:t>
            </a:r>
            <a:r>
              <a:rPr lang="en-US" altLang="zh-CN" dirty="0" err="1"/>
              <a:t>delta_exec</a:t>
            </a:r>
            <a:r>
              <a:rPr lang="en-US" altLang="zh-CN" dirty="0"/>
              <a:t> </a:t>
            </a:r>
            <a:r>
              <a:rPr lang="zh-CN" altLang="en-US" dirty="0"/>
              <a:t>，但是得到的这个时间其实是</a:t>
            </a:r>
            <a:r>
              <a:rPr lang="zh-CN" altLang="en-US" b="1" dirty="0">
                <a:solidFill>
                  <a:srgbClr val="8C68C0"/>
                </a:solidFill>
              </a:rPr>
              <a:t>实际运行的时间</a:t>
            </a:r>
            <a:r>
              <a:rPr lang="zh-CN" altLang="en-US" dirty="0"/>
              <a:t>，需要做一定的转化才</a:t>
            </a:r>
            <a:r>
              <a:rPr lang="zh-CN" altLang="en-US" b="1" dirty="0">
                <a:solidFill>
                  <a:srgbClr val="8C68C0"/>
                </a:solidFill>
              </a:rPr>
              <a:t>作为虚拟运行时间 </a:t>
            </a:r>
            <a:r>
              <a:rPr lang="en-US" altLang="zh-CN" b="1" dirty="0" err="1">
                <a:solidFill>
                  <a:srgbClr val="8C68C0"/>
                </a:solidFill>
              </a:rPr>
              <a:t>vruntime</a:t>
            </a:r>
            <a:r>
              <a:rPr lang="zh-CN" altLang="en-US" dirty="0"/>
              <a:t>。转化方法如下：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完全公平调度算法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AF4E6D-35DD-484F-9178-EC846BFC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9295"/>
            <a:ext cx="5675003" cy="18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0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看来 </a:t>
            </a:r>
            <a:r>
              <a:rPr lang="en-US" altLang="zh-CN" dirty="0"/>
              <a:t>CFS </a:t>
            </a:r>
            <a:r>
              <a:rPr lang="zh-CN" altLang="en-US" dirty="0"/>
              <a:t>需要一个数据结构来对 </a:t>
            </a:r>
            <a:r>
              <a:rPr lang="en-US" altLang="zh-CN" dirty="0" err="1"/>
              <a:t>vruntime</a:t>
            </a:r>
            <a:r>
              <a:rPr lang="en-US" altLang="zh-CN" dirty="0"/>
              <a:t> </a:t>
            </a:r>
            <a:r>
              <a:rPr lang="zh-CN" altLang="en-US" dirty="0"/>
              <a:t>进行排序，找出最小的那个。这个能够排序的数据结构不但需要查询的时候，能够快速找到最小的，更新的时候也需要能够快速地调整排序，要知道 </a:t>
            </a:r>
            <a:r>
              <a:rPr lang="en-US" altLang="zh-CN" dirty="0" err="1"/>
              <a:t>vruntime</a:t>
            </a:r>
            <a:r>
              <a:rPr lang="en-US" altLang="zh-CN" dirty="0"/>
              <a:t> </a:t>
            </a:r>
            <a:r>
              <a:rPr lang="zh-CN" altLang="en-US" dirty="0"/>
              <a:t>可是经常在变的，变了再插入这个数据结构，就需要重新排序。</a:t>
            </a:r>
            <a:endParaRPr lang="en-US" altLang="zh-CN" dirty="0"/>
          </a:p>
          <a:p>
            <a:r>
              <a:rPr lang="zh-CN" altLang="en-US" dirty="0"/>
              <a:t>能够</a:t>
            </a:r>
            <a:r>
              <a:rPr lang="zh-CN" altLang="en-US" b="1" dirty="0">
                <a:solidFill>
                  <a:srgbClr val="8C68C0"/>
                </a:solidFill>
              </a:rPr>
              <a:t>平衡查询和更新速度的是树</a:t>
            </a:r>
            <a:r>
              <a:rPr lang="zh-CN" altLang="en-US" dirty="0"/>
              <a:t>，在这里使用的是红黑树。</a:t>
            </a:r>
            <a:r>
              <a:rPr lang="zh-CN" altLang="en-US" b="1" dirty="0">
                <a:solidFill>
                  <a:srgbClr val="8C68C0"/>
                </a:solidFill>
              </a:rPr>
              <a:t>红黑树的的节点</a:t>
            </a:r>
            <a:r>
              <a:rPr lang="zh-CN" altLang="en-US" dirty="0"/>
              <a:t>是应该包括 </a:t>
            </a:r>
            <a:r>
              <a:rPr lang="en-US" altLang="zh-CN" dirty="0" err="1"/>
              <a:t>vruntime</a:t>
            </a:r>
            <a:r>
              <a:rPr lang="en-US" altLang="zh-CN" dirty="0"/>
              <a:t> </a:t>
            </a:r>
            <a:r>
              <a:rPr lang="zh-CN" altLang="en-US" dirty="0"/>
              <a:t>的，称为</a:t>
            </a:r>
            <a:r>
              <a:rPr lang="zh-CN" altLang="en-US" b="1" dirty="0">
                <a:solidFill>
                  <a:srgbClr val="8C68C0"/>
                </a:solidFill>
              </a:rPr>
              <a:t>调度实体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调度队列与调度实体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8748B6-67A5-4981-9D8F-F6665963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75" y="1405548"/>
            <a:ext cx="6116325" cy="28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2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看来不光 </a:t>
            </a:r>
            <a:r>
              <a:rPr lang="en-US" altLang="zh-CN" dirty="0"/>
              <a:t>CFS </a:t>
            </a:r>
            <a:r>
              <a:rPr lang="zh-CN" altLang="en-US" dirty="0"/>
              <a:t>调度策略需要有这样一个数据结构进行排序，其他的调度策略也同样有自己的数据结构进行排序，</a:t>
            </a:r>
            <a:r>
              <a:rPr lang="zh-CN" altLang="en-US" b="1" dirty="0">
                <a:solidFill>
                  <a:srgbClr val="8C68C0"/>
                </a:solidFill>
              </a:rPr>
              <a:t>因为任何一个策略做调度的时候，都是要区分谁先运行谁后运行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而进程根据自己是实时的，还是普通的类型，通过这个成员变量，将自己挂在某一个数据结构里面，和其他的进程排序，等待被调度。</a:t>
            </a:r>
            <a:r>
              <a:rPr lang="zh-CN" altLang="en-US" b="1" dirty="0">
                <a:solidFill>
                  <a:srgbClr val="8C68C0"/>
                </a:solidFill>
              </a:rPr>
              <a:t>如果这个进程是个普通进程，则通过 </a:t>
            </a:r>
            <a:r>
              <a:rPr lang="en-US" altLang="zh-CN" b="1" dirty="0" err="1">
                <a:solidFill>
                  <a:srgbClr val="8C68C0"/>
                </a:solidFill>
              </a:rPr>
              <a:t>sched_entity</a:t>
            </a:r>
            <a:r>
              <a:rPr lang="zh-CN" altLang="en-US" b="1" dirty="0">
                <a:solidFill>
                  <a:srgbClr val="8C68C0"/>
                </a:solidFill>
              </a:rPr>
              <a:t>，将自己挂在这棵红黑树上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对于普通进程的调度实体定义如下，这里面包含了 </a:t>
            </a:r>
            <a:r>
              <a:rPr lang="en-US" altLang="zh-CN" b="1" dirty="0" err="1">
                <a:solidFill>
                  <a:srgbClr val="8C68C0"/>
                </a:solidFill>
              </a:rPr>
              <a:t>vruntime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和权重 </a:t>
            </a:r>
            <a:r>
              <a:rPr lang="en-US" altLang="zh-CN" b="1" dirty="0" err="1">
                <a:solidFill>
                  <a:srgbClr val="8C68C0"/>
                </a:solidFill>
              </a:rPr>
              <a:t>load_weight</a:t>
            </a:r>
            <a:r>
              <a:rPr lang="zh-CN" altLang="en-US" dirty="0"/>
              <a:t>，以及</a:t>
            </a:r>
            <a:r>
              <a:rPr lang="zh-CN" altLang="en-US" b="1" dirty="0">
                <a:solidFill>
                  <a:srgbClr val="8C68C0"/>
                </a:solidFill>
              </a:rPr>
              <a:t>对于运行时间的统计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调度队列与调度实体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87841F-3187-4757-9520-62210760A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79" y="1855590"/>
            <a:ext cx="5753711" cy="27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下图是一个红黑树的例子。</a:t>
            </a:r>
            <a:endParaRPr lang="en-US" altLang="zh-CN" dirty="0"/>
          </a:p>
          <a:p>
            <a:r>
              <a:rPr lang="zh-CN" altLang="en-US" dirty="0"/>
              <a:t>所有</a:t>
            </a:r>
            <a:r>
              <a:rPr lang="zh-CN" altLang="en-US" b="1" dirty="0">
                <a:solidFill>
                  <a:srgbClr val="8C68C0"/>
                </a:solidFill>
              </a:rPr>
              <a:t>可运行的进程</a:t>
            </a:r>
            <a:r>
              <a:rPr lang="zh-CN" altLang="en-US" dirty="0"/>
              <a:t>通过不断地插入操作最终都</a:t>
            </a:r>
            <a:r>
              <a:rPr lang="zh-CN" altLang="en-US" b="1" dirty="0">
                <a:solidFill>
                  <a:srgbClr val="8C68C0"/>
                </a:solidFill>
              </a:rPr>
              <a:t>存储在以时间为顺序的红黑树</a:t>
            </a:r>
            <a:r>
              <a:rPr lang="zh-CN" altLang="en-US" dirty="0"/>
              <a:t>中，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vruntime</a:t>
            </a:r>
            <a:r>
              <a:rPr lang="en-US" altLang="zh-CN" dirty="0"/>
              <a:t> </a:t>
            </a:r>
            <a:r>
              <a:rPr lang="zh-CN" altLang="en-US" dirty="0"/>
              <a:t>最小的在树的左侧，</a:t>
            </a:r>
            <a:r>
              <a:rPr lang="en-US" altLang="zh-CN" dirty="0" err="1"/>
              <a:t>vruntime</a:t>
            </a:r>
            <a:r>
              <a:rPr lang="en-US" altLang="zh-CN" dirty="0"/>
              <a:t> </a:t>
            </a:r>
            <a:r>
              <a:rPr lang="zh-CN" altLang="en-US" dirty="0"/>
              <a:t>最多的在树的右侧。 </a:t>
            </a:r>
            <a:r>
              <a:rPr lang="en-US" altLang="zh-CN" b="1" dirty="0">
                <a:solidFill>
                  <a:srgbClr val="8C68C0"/>
                </a:solidFill>
              </a:rPr>
              <a:t>CFS </a:t>
            </a:r>
            <a:r>
              <a:rPr lang="zh-CN" altLang="en-US" b="1" dirty="0">
                <a:solidFill>
                  <a:srgbClr val="8C68C0"/>
                </a:solidFill>
              </a:rPr>
              <a:t>调度策略会选择红黑树最左边的叶子节点作为下一个将获得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的任务</a:t>
            </a:r>
            <a:r>
              <a:rPr lang="zh-CN" altLang="en-US" dirty="0"/>
              <a:t>。这棵红黑树放在哪里呢？就像每个软件工程师写代码的时候，</a:t>
            </a:r>
            <a:r>
              <a:rPr lang="zh-CN" altLang="en-US" b="1" dirty="0">
                <a:solidFill>
                  <a:srgbClr val="8C68C0"/>
                </a:solidFill>
              </a:rPr>
              <a:t>会将任务排成队列</a:t>
            </a:r>
            <a:r>
              <a:rPr lang="zh-CN" altLang="en-US" dirty="0"/>
              <a:t>，做完一个做下一个。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调度队列与调度实体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2974A-AF34-4F25-9AAD-485848A1C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54600"/>
            <a:ext cx="6162365" cy="392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2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CPU </a:t>
            </a:r>
            <a:r>
              <a:rPr lang="zh-CN" altLang="en-US" dirty="0"/>
              <a:t>也是这样的，</a:t>
            </a:r>
            <a:r>
              <a:rPr lang="zh-CN" altLang="en-US" b="1" dirty="0">
                <a:solidFill>
                  <a:srgbClr val="8C68C0"/>
                </a:solidFill>
              </a:rPr>
              <a:t>每个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都有自己的 </a:t>
            </a:r>
            <a:r>
              <a:rPr lang="en-US" altLang="zh-CN" b="1" dirty="0">
                <a:solidFill>
                  <a:srgbClr val="8C68C0"/>
                </a:solidFill>
              </a:rPr>
              <a:t>struct </a:t>
            </a:r>
            <a:r>
              <a:rPr lang="en-US" altLang="zh-CN" b="1" dirty="0" err="1">
                <a:solidFill>
                  <a:srgbClr val="8C68C0"/>
                </a:solidFill>
              </a:rPr>
              <a:t>rq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结</a:t>
            </a:r>
            <a:r>
              <a:rPr lang="zh-CN" altLang="en-US" dirty="0"/>
              <a:t>构，其用于</a:t>
            </a:r>
            <a:r>
              <a:rPr lang="zh-CN" altLang="en-US" b="1" dirty="0">
                <a:solidFill>
                  <a:srgbClr val="8C68C0"/>
                </a:solidFill>
              </a:rPr>
              <a:t>描述在此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上所运行的所有进程</a:t>
            </a:r>
            <a:r>
              <a:rPr lang="zh-CN" altLang="en-US" dirty="0"/>
              <a:t>，其包括一个</a:t>
            </a:r>
            <a:r>
              <a:rPr lang="zh-CN" altLang="en-US" b="1" dirty="0">
                <a:solidFill>
                  <a:srgbClr val="8C68C0"/>
                </a:solidFill>
              </a:rPr>
              <a:t>实时进程队列 </a:t>
            </a:r>
            <a:r>
              <a:rPr lang="en-US" altLang="zh-CN" dirty="0" err="1"/>
              <a:t>rt_rq</a:t>
            </a:r>
            <a:r>
              <a:rPr lang="en-US" altLang="zh-CN" dirty="0"/>
              <a:t> </a:t>
            </a:r>
            <a:r>
              <a:rPr lang="zh-CN" altLang="en-US" dirty="0"/>
              <a:t>和一个 </a:t>
            </a:r>
            <a:r>
              <a:rPr lang="en-US" altLang="zh-CN" dirty="0"/>
              <a:t>CFS </a:t>
            </a:r>
            <a:r>
              <a:rPr lang="zh-CN" altLang="en-US" b="1" dirty="0">
                <a:solidFill>
                  <a:srgbClr val="8C68C0"/>
                </a:solidFill>
              </a:rPr>
              <a:t>运行队列 </a:t>
            </a:r>
            <a:r>
              <a:rPr lang="en-US" altLang="zh-CN" dirty="0" err="1"/>
              <a:t>cfs_rq</a:t>
            </a:r>
            <a:r>
              <a:rPr lang="zh-CN" altLang="en-US" dirty="0"/>
              <a:t>，在调度时，调度器首先会</a:t>
            </a:r>
            <a:r>
              <a:rPr lang="zh-CN" altLang="en-US" b="1" dirty="0">
                <a:solidFill>
                  <a:srgbClr val="8C68C0"/>
                </a:solidFill>
              </a:rPr>
              <a:t>先去实时进程队列</a:t>
            </a:r>
            <a:r>
              <a:rPr lang="zh-CN" altLang="en-US" dirty="0"/>
              <a:t>找是否有实时进程需要运行，如果没有才会去 </a:t>
            </a:r>
            <a:r>
              <a:rPr lang="en-US" altLang="zh-CN" dirty="0"/>
              <a:t>CFS </a:t>
            </a:r>
            <a:r>
              <a:rPr lang="zh-CN" altLang="en-US" dirty="0"/>
              <a:t>运行队列找是否有进程需要运行。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调度队列与调度实体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371EF7-5BA5-4DF8-9103-FE7F7697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7037"/>
            <a:ext cx="5666272" cy="355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4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对于</a:t>
            </a:r>
            <a:r>
              <a:rPr lang="zh-CN" altLang="en-US" b="1" dirty="0">
                <a:solidFill>
                  <a:srgbClr val="8C68C0"/>
                </a:solidFill>
              </a:rPr>
              <a:t>普通进程公平队列</a:t>
            </a:r>
            <a:r>
              <a:rPr lang="zh-CN" altLang="en-US" dirty="0"/>
              <a:t> </a:t>
            </a:r>
            <a:r>
              <a:rPr lang="en-US" altLang="zh-CN" dirty="0" err="1"/>
              <a:t>cfs_rq</a:t>
            </a:r>
            <a:r>
              <a:rPr lang="zh-CN" altLang="en-US" dirty="0"/>
              <a:t>，定义如下：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这里面 </a:t>
            </a:r>
            <a:r>
              <a:rPr lang="en-US" altLang="zh-CN" b="1" dirty="0" err="1">
                <a:solidFill>
                  <a:srgbClr val="8C68C0"/>
                </a:solidFill>
              </a:rPr>
              <a:t>rb_root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指向的就是红黑树的根节点</a:t>
            </a:r>
            <a:r>
              <a:rPr lang="zh-CN" altLang="en-US" dirty="0"/>
              <a:t>，这个</a:t>
            </a:r>
            <a:r>
              <a:rPr lang="zh-CN" altLang="en-US" b="1" dirty="0">
                <a:solidFill>
                  <a:srgbClr val="8C68C0"/>
                </a:solidFill>
              </a:rPr>
              <a:t>红黑树在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看起来就是一个队列</a:t>
            </a:r>
            <a:r>
              <a:rPr lang="zh-CN" altLang="en-US" dirty="0"/>
              <a:t>，不断地取下一个应该运行的进程。</a:t>
            </a:r>
            <a:r>
              <a:rPr lang="en-US" altLang="zh-CN" dirty="0" err="1"/>
              <a:t>rb_</a:t>
            </a:r>
            <a:r>
              <a:rPr lang="en-US" altLang="zh-CN" b="1" dirty="0" err="1">
                <a:solidFill>
                  <a:srgbClr val="8C68C0"/>
                </a:solidFill>
              </a:rPr>
              <a:t>leftmost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指向的是最左面的节点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调度队列与调度实体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6A2E64-CFA1-4BAD-972B-D5D4BE03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809" y="1109784"/>
            <a:ext cx="6469889" cy="3965209"/>
          </a:xfrm>
          <a:prstGeom prst="rect">
            <a:avLst/>
          </a:prstGeom>
        </p:spPr>
      </p:pic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BB45FD8B-D8F1-4B62-8E5B-82466F428486}"/>
              </a:ext>
            </a:extLst>
          </p:cNvPr>
          <p:cNvSpPr/>
          <p:nvPr/>
        </p:nvSpPr>
        <p:spPr>
          <a:xfrm>
            <a:off x="4320330" y="2273417"/>
            <a:ext cx="1409479" cy="46139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79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到这里终于凑够数据结构了，上面这些数据结构的关系如下图：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调度队列与调度实体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10ECBC-64A6-4065-96AE-8CA854D5C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00" y="2441196"/>
            <a:ext cx="7519304" cy="34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7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凑够了数据结构，接下来我们来看</a:t>
            </a:r>
            <a:r>
              <a:rPr lang="zh-CN" altLang="en-US" b="1" dirty="0">
                <a:solidFill>
                  <a:srgbClr val="8C68C0"/>
                </a:solidFill>
              </a:rPr>
              <a:t>调度类是如何工作的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这个结构定义了很多种方法，</a:t>
            </a:r>
            <a:r>
              <a:rPr lang="zh-CN" altLang="en-US" b="1" dirty="0">
                <a:solidFill>
                  <a:srgbClr val="8C68C0"/>
                </a:solidFill>
              </a:rPr>
              <a:t>用于在队列上操作任务</a:t>
            </a:r>
            <a:r>
              <a:rPr lang="zh-CN" altLang="en-US" dirty="0"/>
              <a:t>。这里请大家注意第一个成员变量，是一个指针，指向下一个调度类。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上面我们讲了，调度类分为下面这几种：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调度类是如何工作的？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9D0BA7-2029-4AA8-BE0D-70F06C92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988" y="429367"/>
            <a:ext cx="5356921" cy="33710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211B72-342B-431A-A25E-FCC2C4E56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40" y="4602665"/>
            <a:ext cx="5758125" cy="1564008"/>
          </a:xfrm>
          <a:prstGeom prst="rect">
            <a:avLst/>
          </a:prstGeom>
        </p:spPr>
      </p:pic>
      <p:sp>
        <p:nvSpPr>
          <p:cNvPr id="5" name="箭头: 下弧形 4">
            <a:extLst>
              <a:ext uri="{FF2B5EF4-FFF2-40B4-BE49-F238E27FC236}">
                <a16:creationId xmlns:a16="http://schemas.microsoft.com/office/drawing/2014/main" id="{2A64BE1C-61D6-4D66-A921-4E2EA49BD0F4}"/>
              </a:ext>
            </a:extLst>
          </p:cNvPr>
          <p:cNvSpPr/>
          <p:nvPr/>
        </p:nvSpPr>
        <p:spPr>
          <a:xfrm>
            <a:off x="4295163" y="5134062"/>
            <a:ext cx="1334674" cy="67950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87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lnSpcReduction="10000"/>
          </a:bodyPr>
          <a:lstStyle/>
          <a:p>
            <a:r>
              <a:rPr lang="zh-CN" altLang="en-US" dirty="0"/>
              <a:t>它们其实是放在一个</a:t>
            </a:r>
            <a:r>
              <a:rPr lang="zh-CN" altLang="en-US" b="1" dirty="0">
                <a:solidFill>
                  <a:srgbClr val="8C68C0"/>
                </a:solidFill>
              </a:rPr>
              <a:t>链表</a:t>
            </a:r>
            <a:r>
              <a:rPr lang="zh-CN" altLang="en-US" dirty="0"/>
              <a:t>上的。这里我们以</a:t>
            </a:r>
            <a:r>
              <a:rPr lang="zh-CN" altLang="en-US" b="1" dirty="0">
                <a:solidFill>
                  <a:srgbClr val="8C68C0"/>
                </a:solidFill>
              </a:rPr>
              <a:t>调度</a:t>
            </a:r>
            <a:r>
              <a:rPr lang="zh-CN" altLang="en-US" dirty="0"/>
              <a:t>最常见的操作，</a:t>
            </a:r>
            <a:r>
              <a:rPr lang="zh-CN" altLang="en-US" b="1" dirty="0">
                <a:solidFill>
                  <a:srgbClr val="8C68C0"/>
                </a:solidFill>
              </a:rPr>
              <a:t>取下一个任务</a:t>
            </a:r>
            <a:r>
              <a:rPr lang="zh-CN" altLang="en-US" dirty="0"/>
              <a:t>为例，来解析一下。可以看到，这里面有一个 </a:t>
            </a:r>
            <a:r>
              <a:rPr lang="en-US" altLang="zh-CN" dirty="0" err="1"/>
              <a:t>for_each_class</a:t>
            </a:r>
            <a:r>
              <a:rPr lang="en-US" altLang="zh-CN" dirty="0"/>
              <a:t> </a:t>
            </a:r>
            <a:r>
              <a:rPr lang="zh-CN" altLang="en-US" dirty="0"/>
              <a:t>循环，沿着上面的顺序，依次调用每个调度类的方法。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这就说明，</a:t>
            </a:r>
            <a:r>
              <a:rPr lang="zh-CN" altLang="en-US" b="1" dirty="0">
                <a:solidFill>
                  <a:srgbClr val="8C68C0"/>
                </a:solidFill>
              </a:rPr>
              <a:t>调度的时候是从优先级最高的调度类到优先级低的调度类</a:t>
            </a:r>
            <a:r>
              <a:rPr lang="zh-CN" altLang="en-US" dirty="0"/>
              <a:t>，依次执行。而</a:t>
            </a:r>
            <a:r>
              <a:rPr lang="zh-CN" altLang="en-US" b="1" dirty="0">
                <a:solidFill>
                  <a:srgbClr val="8C68C0"/>
                </a:solidFill>
              </a:rPr>
              <a:t>对于每种调度类，有自己的实现</a:t>
            </a:r>
            <a:r>
              <a:rPr lang="zh-CN" altLang="en-US" dirty="0"/>
              <a:t>，例如，</a:t>
            </a:r>
            <a:r>
              <a:rPr lang="en-US" altLang="zh-CN" dirty="0"/>
              <a:t>CFS </a:t>
            </a:r>
            <a:r>
              <a:rPr lang="zh-CN" altLang="en-US" dirty="0"/>
              <a:t>就有 </a:t>
            </a:r>
            <a:r>
              <a:rPr lang="en-US" altLang="zh-CN" dirty="0" err="1"/>
              <a:t>fair_sched_class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我们会发现这两个函数是操作不同的队列，</a:t>
            </a:r>
            <a:r>
              <a:rPr lang="en-US" altLang="zh-CN" dirty="0" err="1"/>
              <a:t>pick_next_task_rt</a:t>
            </a:r>
            <a:r>
              <a:rPr lang="en-US" altLang="zh-CN" dirty="0"/>
              <a:t> </a:t>
            </a:r>
            <a:r>
              <a:rPr lang="zh-CN" altLang="en-US" dirty="0"/>
              <a:t>操作的是 </a:t>
            </a:r>
            <a:r>
              <a:rPr lang="en-US" altLang="zh-CN" dirty="0" err="1"/>
              <a:t>rt_rq</a:t>
            </a:r>
            <a:r>
              <a:rPr lang="zh-CN" altLang="en-US" dirty="0"/>
              <a:t>，</a:t>
            </a:r>
            <a:r>
              <a:rPr lang="en-US" altLang="zh-CN" dirty="0" err="1"/>
              <a:t>pick_next_task_fair</a:t>
            </a:r>
            <a:r>
              <a:rPr lang="en-US" altLang="zh-CN" dirty="0"/>
              <a:t> </a:t>
            </a:r>
            <a:r>
              <a:rPr lang="zh-CN" altLang="en-US" dirty="0"/>
              <a:t>操作的是 </a:t>
            </a:r>
            <a:r>
              <a:rPr lang="en-US" altLang="zh-CN" dirty="0" err="1"/>
              <a:t>cfs_rq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调度类是如何工作的？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290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这样整个运行的场景就串起来了，在每个 </a:t>
            </a:r>
            <a:r>
              <a:rPr lang="en-US" altLang="zh-CN" dirty="0"/>
              <a:t>CPU </a:t>
            </a:r>
            <a:r>
              <a:rPr lang="zh-CN" altLang="en-US" dirty="0"/>
              <a:t>上都有一个队列 </a:t>
            </a:r>
            <a:r>
              <a:rPr lang="en-US" altLang="zh-CN" dirty="0" err="1"/>
              <a:t>rq</a:t>
            </a:r>
            <a:r>
              <a:rPr lang="zh-CN" altLang="en-US" dirty="0"/>
              <a:t>，这个队列里面包含多个子队列，例如 </a:t>
            </a:r>
            <a:r>
              <a:rPr lang="en-US" altLang="zh-CN" dirty="0" err="1"/>
              <a:t>rt_rq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cfs_rq</a:t>
            </a:r>
            <a:r>
              <a:rPr lang="zh-CN" altLang="en-US" dirty="0"/>
              <a:t>，不同的队列有不同的实现方式，</a:t>
            </a:r>
            <a:r>
              <a:rPr lang="en-US" altLang="zh-CN" b="1" dirty="0" err="1">
                <a:solidFill>
                  <a:srgbClr val="8C68C0"/>
                </a:solidFill>
              </a:rPr>
              <a:t>cfs_rq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就是用红黑树实现</a:t>
            </a:r>
            <a:r>
              <a:rPr lang="zh-CN" altLang="en-US" dirty="0"/>
              <a:t>的。当有一天，某个 </a:t>
            </a:r>
            <a:r>
              <a:rPr lang="en-US" altLang="zh-CN" dirty="0"/>
              <a:t>CPU </a:t>
            </a:r>
            <a:r>
              <a:rPr lang="zh-CN" altLang="en-US" dirty="0"/>
              <a:t>需要找下一个任务执行的时候，会按照优先级依次调用调度类，</a:t>
            </a:r>
            <a:r>
              <a:rPr lang="zh-CN" altLang="en-US" b="1" dirty="0">
                <a:solidFill>
                  <a:srgbClr val="8C68C0"/>
                </a:solidFill>
              </a:rPr>
              <a:t>不同的调度类操作不同的队列</a:t>
            </a:r>
            <a:r>
              <a:rPr lang="zh-CN" altLang="en-US" dirty="0"/>
              <a:t>。当然 </a:t>
            </a:r>
            <a:r>
              <a:rPr lang="en-US" altLang="zh-CN" dirty="0" err="1"/>
              <a:t>rt_sched_class</a:t>
            </a:r>
            <a:r>
              <a:rPr lang="en-US" altLang="zh-CN" dirty="0"/>
              <a:t> </a:t>
            </a:r>
            <a:r>
              <a:rPr lang="zh-CN" altLang="en-US" dirty="0"/>
              <a:t>先被调用，它会在 </a:t>
            </a:r>
            <a:r>
              <a:rPr lang="en-US" altLang="zh-CN" dirty="0" err="1"/>
              <a:t>rt_rq</a:t>
            </a:r>
            <a:r>
              <a:rPr lang="en-US" altLang="zh-CN" dirty="0"/>
              <a:t> </a:t>
            </a:r>
            <a:r>
              <a:rPr lang="zh-CN" altLang="en-US" dirty="0"/>
              <a:t>上找下一个任务，只有找不到的时候，才轮到 </a:t>
            </a:r>
            <a:r>
              <a:rPr lang="en-US" altLang="zh-CN" dirty="0" err="1"/>
              <a:t>fair_sched_class</a:t>
            </a:r>
            <a:r>
              <a:rPr lang="en-US" altLang="zh-CN" dirty="0"/>
              <a:t> </a:t>
            </a:r>
            <a:r>
              <a:rPr lang="zh-CN" altLang="en-US" dirty="0"/>
              <a:t>被调用，它会在 </a:t>
            </a:r>
            <a:r>
              <a:rPr lang="en-US" altLang="zh-CN" dirty="0" err="1"/>
              <a:t>cfs_rq</a:t>
            </a:r>
            <a:r>
              <a:rPr lang="en-US" altLang="zh-CN" dirty="0"/>
              <a:t> </a:t>
            </a:r>
            <a:r>
              <a:rPr lang="zh-CN" altLang="en-US" dirty="0"/>
              <a:t>上找下一个任务。这样保证了实时任务的优先级永远大于普通任务。</a:t>
            </a:r>
            <a:endParaRPr lang="en-US" altLang="zh-CN" dirty="0"/>
          </a:p>
          <a:p>
            <a:r>
              <a:rPr lang="zh-CN" altLang="en-US" dirty="0"/>
              <a:t>下面我们仔细看一下 </a:t>
            </a:r>
            <a:r>
              <a:rPr lang="en-US" altLang="zh-CN" dirty="0" err="1"/>
              <a:t>sched_class</a:t>
            </a:r>
            <a:r>
              <a:rPr lang="en-US" altLang="zh-CN" dirty="0"/>
              <a:t> </a:t>
            </a:r>
            <a:r>
              <a:rPr lang="zh-CN" altLang="en-US" dirty="0"/>
              <a:t>定义的与调度有关的函数。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调度类是如何工作的？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BF276A-F000-4454-A660-09BB346CE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84" y="3295444"/>
            <a:ext cx="5903137" cy="2516698"/>
          </a:xfrm>
          <a:prstGeom prst="rect">
            <a:avLst/>
          </a:prstGeom>
        </p:spPr>
      </p:pic>
      <p:sp>
        <p:nvSpPr>
          <p:cNvPr id="3" name="箭头: 下弧形 2">
            <a:extLst>
              <a:ext uri="{FF2B5EF4-FFF2-40B4-BE49-F238E27FC236}">
                <a16:creationId xmlns:a16="http://schemas.microsoft.com/office/drawing/2014/main" id="{BBDD82FB-74F2-4292-B772-6DAAA1D5F400}"/>
              </a:ext>
            </a:extLst>
          </p:cNvPr>
          <p:cNvSpPr/>
          <p:nvPr/>
        </p:nvSpPr>
        <p:spPr>
          <a:xfrm>
            <a:off x="5622311" y="5812142"/>
            <a:ext cx="1299469" cy="90601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5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前几节，我们介绍了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数据结构。它就像项目管理系统一样，可以帮项目经理维护项目运行过程中的各类信息，但这并不意味着项目管理工作就完事大吉了。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仅仅能够解决“看到”的问题，咱们还要解决如何制定流程，进行</a:t>
            </a:r>
            <a:r>
              <a:rPr lang="zh-CN" altLang="en-US" b="1" dirty="0">
                <a:solidFill>
                  <a:srgbClr val="8C68C0"/>
                </a:solidFill>
              </a:rPr>
              <a:t>项目调度</a:t>
            </a:r>
            <a:r>
              <a:rPr lang="zh-CN" altLang="en-US" dirty="0"/>
              <a:t>的问题，也就是“做到”的问题。</a:t>
            </a:r>
            <a:endParaRPr lang="en-US" altLang="zh-CN" dirty="0"/>
          </a:p>
          <a:p>
            <a:r>
              <a:rPr lang="zh-CN" altLang="en-US" dirty="0"/>
              <a:t>公司的人员总是有限的。无论接了多少项目，公司不可能短时间增加很多人手。有的项目比较紧急，应该先进行排期；有的项目可以缓缓，但是也不能让客户等太久。所以这个过程非常复杂，需要平衡。</a:t>
            </a:r>
            <a:endParaRPr lang="en-US" altLang="zh-CN" dirty="0"/>
          </a:p>
          <a:p>
            <a:r>
              <a:rPr lang="zh-CN" altLang="en-US" dirty="0"/>
              <a:t>对于操作系统来讲，它面对的 </a:t>
            </a:r>
            <a:r>
              <a:rPr lang="en-US" altLang="zh-CN" dirty="0"/>
              <a:t>CPU </a:t>
            </a:r>
            <a:r>
              <a:rPr lang="zh-CN" altLang="en-US" dirty="0"/>
              <a:t>的数量是有限的，干活儿都是它们，但是</a:t>
            </a:r>
            <a:r>
              <a:rPr lang="zh-CN" altLang="en-US" b="1" dirty="0">
                <a:solidFill>
                  <a:srgbClr val="8C68C0"/>
                </a:solidFill>
              </a:rPr>
              <a:t>进程数目远远超过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的数目</a:t>
            </a:r>
            <a:r>
              <a:rPr lang="zh-CN" altLang="en-US" dirty="0"/>
              <a:t>，因而就需要</a:t>
            </a:r>
            <a:r>
              <a:rPr lang="zh-CN" altLang="en-US" b="1" dirty="0">
                <a:solidFill>
                  <a:srgbClr val="8C68C0"/>
                </a:solidFill>
              </a:rPr>
              <a:t>进行进程的调度，有效地分配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的时间</a:t>
            </a:r>
            <a:r>
              <a:rPr lang="zh-CN" altLang="en-US" dirty="0"/>
              <a:t>，既要</a:t>
            </a:r>
            <a:r>
              <a:rPr lang="zh-CN" altLang="en-US" b="1" dirty="0">
                <a:solidFill>
                  <a:srgbClr val="8C68C0"/>
                </a:solidFill>
              </a:rPr>
              <a:t>保证进程的最快响应，也要保证进程之间的公平</a:t>
            </a:r>
            <a:r>
              <a:rPr lang="zh-CN" altLang="en-US" dirty="0"/>
              <a:t>。这也是一个非常复杂的、需要平衡的事情。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在这里面，我们重点看 </a:t>
            </a:r>
            <a:r>
              <a:rPr lang="en-US" altLang="zh-CN" dirty="0" err="1"/>
              <a:t>fair_sched_class</a:t>
            </a:r>
            <a:r>
              <a:rPr lang="en-US" altLang="zh-CN" dirty="0"/>
              <a:t> </a:t>
            </a:r>
            <a:r>
              <a:rPr lang="zh-CN" altLang="en-US" dirty="0"/>
              <a:t>对于 </a:t>
            </a:r>
            <a:r>
              <a:rPr lang="en-US" altLang="zh-CN" dirty="0" err="1"/>
              <a:t>pick_next_task</a:t>
            </a:r>
            <a:r>
              <a:rPr lang="en-US" altLang="zh-CN" dirty="0"/>
              <a:t> </a:t>
            </a:r>
            <a:r>
              <a:rPr lang="zh-CN" altLang="en-US" dirty="0"/>
              <a:t>的实现 </a:t>
            </a:r>
            <a:r>
              <a:rPr lang="en-US" altLang="zh-CN" dirty="0" err="1"/>
              <a:t>pick_next_task_fair</a:t>
            </a:r>
            <a:r>
              <a:rPr lang="zh-CN" altLang="en-US" dirty="0"/>
              <a:t>，获取下一个进程。调用路径如下：</a:t>
            </a:r>
            <a:r>
              <a:rPr lang="en-US" altLang="zh-CN" dirty="0" err="1"/>
              <a:t>pick_next_task_fair</a:t>
            </a:r>
            <a:r>
              <a:rPr lang="en-US" altLang="zh-CN" dirty="0"/>
              <a:t>-&gt;</a:t>
            </a:r>
            <a:r>
              <a:rPr lang="en-US" altLang="zh-CN" dirty="0" err="1"/>
              <a:t>pick_next_entity</a:t>
            </a:r>
            <a:r>
              <a:rPr lang="en-US" altLang="zh-CN" dirty="0"/>
              <a:t>-&gt;__</a:t>
            </a:r>
            <a:r>
              <a:rPr lang="en-US" altLang="zh-CN" dirty="0" err="1"/>
              <a:t>pick_first_entity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从这个函数的实现可以看出，就是从红黑树里面取最左面的节点。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调度类是如何工作的？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70AFA4-7885-4CE6-9CDE-6FFE8704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70" y="1635853"/>
            <a:ext cx="5495612" cy="304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6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好了，这一节我们讲了</a:t>
            </a:r>
            <a:r>
              <a:rPr lang="zh-CN" altLang="en-US" b="1" dirty="0">
                <a:solidFill>
                  <a:srgbClr val="8C68C0"/>
                </a:solidFill>
              </a:rPr>
              <a:t>调度相关的数据结构</a:t>
            </a:r>
            <a:r>
              <a:rPr lang="zh-CN" altLang="en-US" dirty="0"/>
              <a:t>，还是比较复杂的。</a:t>
            </a:r>
            <a:endParaRPr lang="en-US" altLang="zh-CN" dirty="0"/>
          </a:p>
          <a:p>
            <a:r>
              <a:rPr lang="zh-CN" altLang="en-US" dirty="0"/>
              <a:t>一个 </a:t>
            </a:r>
            <a:r>
              <a:rPr lang="en-US" altLang="zh-CN" dirty="0"/>
              <a:t>CPU </a:t>
            </a:r>
            <a:r>
              <a:rPr lang="zh-CN" altLang="en-US" dirty="0"/>
              <a:t>上有一个队列，</a:t>
            </a:r>
            <a:r>
              <a:rPr lang="en-US" altLang="zh-CN" dirty="0"/>
              <a:t>CFS </a:t>
            </a:r>
            <a:r>
              <a:rPr lang="zh-CN" altLang="en-US" dirty="0"/>
              <a:t>的队列是一棵红黑树，树的每一个节点都是一个 </a:t>
            </a:r>
            <a:r>
              <a:rPr lang="en-US" altLang="zh-CN" dirty="0" err="1"/>
              <a:t>sched_entity</a:t>
            </a:r>
            <a:r>
              <a:rPr lang="zh-CN" altLang="en-US" dirty="0"/>
              <a:t>，每个 </a:t>
            </a:r>
            <a:r>
              <a:rPr lang="en-US" altLang="zh-CN" dirty="0" err="1"/>
              <a:t>sched_entity</a:t>
            </a:r>
            <a:r>
              <a:rPr lang="en-US" altLang="zh-CN" dirty="0"/>
              <a:t> </a:t>
            </a:r>
            <a:r>
              <a:rPr lang="zh-CN" altLang="en-US" dirty="0"/>
              <a:t>都属于一个 </a:t>
            </a:r>
            <a:r>
              <a:rPr lang="en-US" altLang="zh-CN" dirty="0" err="1"/>
              <a:t>task_struct</a:t>
            </a:r>
            <a:r>
              <a:rPr lang="zh-CN" altLang="en-US" dirty="0"/>
              <a:t>，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里面</a:t>
            </a:r>
            <a:r>
              <a:rPr lang="zh-CN" altLang="en-US" b="1" dirty="0">
                <a:solidFill>
                  <a:srgbClr val="8C68C0"/>
                </a:solidFill>
              </a:rPr>
              <a:t>有指针指向这个进程属于哪个调度类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在调度的时候，依次调用调度类的函数，从 </a:t>
            </a:r>
            <a:r>
              <a:rPr lang="en-US" altLang="zh-CN" dirty="0"/>
              <a:t>CPU </a:t>
            </a:r>
            <a:r>
              <a:rPr lang="zh-CN" altLang="en-US" dirty="0"/>
              <a:t>的队列中取出下一个进程。上面图中的调度器、上下文切换这一节我们没有讲，下一节我们讲讲基于这些数据结构，如何实现调度。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1C241B-90D2-495D-BC56-2763C745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88" y="385894"/>
            <a:ext cx="5645055" cy="464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这里讲了</a:t>
            </a:r>
            <a:r>
              <a:rPr lang="zh-CN" altLang="en-US" b="1" dirty="0">
                <a:solidFill>
                  <a:srgbClr val="8C68C0"/>
                </a:solidFill>
              </a:rPr>
              <a:t>进程调度的策略和算法</a:t>
            </a:r>
            <a:r>
              <a:rPr lang="zh-CN" altLang="en-US" dirty="0"/>
              <a:t>，你知道如何</a:t>
            </a:r>
            <a:r>
              <a:rPr lang="zh-CN" altLang="en-US" b="1" dirty="0">
                <a:solidFill>
                  <a:srgbClr val="8C68C0"/>
                </a:solidFill>
              </a:rPr>
              <a:t>通过 </a:t>
            </a:r>
            <a:r>
              <a:rPr lang="en-US" altLang="zh-CN" b="1" dirty="0">
                <a:solidFill>
                  <a:srgbClr val="8C68C0"/>
                </a:solidFill>
              </a:rPr>
              <a:t>API </a:t>
            </a:r>
            <a:r>
              <a:rPr lang="zh-CN" altLang="en-US" b="1" dirty="0">
                <a:solidFill>
                  <a:srgbClr val="8C68C0"/>
                </a:solidFill>
              </a:rPr>
              <a:t>设置进程和线程的调度策略</a:t>
            </a:r>
            <a:r>
              <a:rPr lang="zh-CN" altLang="en-US" dirty="0"/>
              <a:t>吗？你可以写个程序尝试一下。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C9EBA8-3753-4483-A5FF-9510E94AD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28" y="681037"/>
            <a:ext cx="5556465" cy="39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这里讲了</a:t>
            </a:r>
            <a:r>
              <a:rPr lang="zh-CN" altLang="en-US" b="1" dirty="0">
                <a:solidFill>
                  <a:srgbClr val="8C68C0"/>
                </a:solidFill>
              </a:rPr>
              <a:t>进程调度的策略和算法</a:t>
            </a:r>
            <a:r>
              <a:rPr lang="zh-CN" altLang="en-US" dirty="0"/>
              <a:t>，你知道如何</a:t>
            </a:r>
            <a:r>
              <a:rPr lang="zh-CN" altLang="en-US" b="1" dirty="0">
                <a:solidFill>
                  <a:srgbClr val="8C68C0"/>
                </a:solidFill>
              </a:rPr>
              <a:t>通过 </a:t>
            </a:r>
            <a:r>
              <a:rPr lang="en-US" altLang="zh-CN" b="1" dirty="0">
                <a:solidFill>
                  <a:srgbClr val="8C68C0"/>
                </a:solidFill>
              </a:rPr>
              <a:t>API </a:t>
            </a:r>
            <a:r>
              <a:rPr lang="zh-CN" altLang="en-US" b="1" dirty="0">
                <a:solidFill>
                  <a:srgbClr val="8C68C0"/>
                </a:solidFill>
              </a:rPr>
              <a:t>设置进程和线程的调度策略</a:t>
            </a:r>
            <a:r>
              <a:rPr lang="zh-CN" altLang="en-US" dirty="0"/>
              <a:t>吗？你可以写个程序尝试一下。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D59288-6A36-4CCD-BCF9-5BC0E237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73" y="1139002"/>
            <a:ext cx="5933968" cy="39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98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Linux </a:t>
            </a:r>
            <a:r>
              <a:rPr lang="zh-CN" altLang="en-US" dirty="0"/>
              <a:t>里面，进程大概可以分成两种。</a:t>
            </a:r>
            <a:endParaRPr lang="en-US" altLang="zh-CN" dirty="0"/>
          </a:p>
          <a:p>
            <a:r>
              <a:rPr lang="zh-CN" altLang="en-US" dirty="0"/>
              <a:t>一种称为</a:t>
            </a:r>
            <a:r>
              <a:rPr lang="zh-CN" altLang="en-US" b="1" dirty="0">
                <a:solidFill>
                  <a:srgbClr val="8C68C0"/>
                </a:solidFill>
              </a:rPr>
              <a:t>实时进程</a:t>
            </a:r>
            <a:r>
              <a:rPr lang="zh-CN" altLang="en-US" dirty="0"/>
              <a:t>，也就是需要尽快执行返回结果的那种。</a:t>
            </a:r>
            <a:endParaRPr lang="en-US" altLang="zh-CN" dirty="0"/>
          </a:p>
          <a:p>
            <a:r>
              <a:rPr lang="zh-CN" altLang="en-US" dirty="0"/>
              <a:t>有些客户的项目需求比较急，比如一定要在一两个月内完成的这种，客户会加急加钱，那这种客户的优先级就会比较高。</a:t>
            </a:r>
            <a:endParaRPr lang="en-US" altLang="zh-CN" dirty="0"/>
          </a:p>
          <a:p>
            <a:r>
              <a:rPr lang="zh-CN" altLang="en-US" dirty="0"/>
              <a:t>另一种是</a:t>
            </a:r>
            <a:r>
              <a:rPr lang="zh-CN" altLang="en-US" b="1" dirty="0">
                <a:solidFill>
                  <a:srgbClr val="8C68C0"/>
                </a:solidFill>
              </a:rPr>
              <a:t>普通进程</a:t>
            </a:r>
            <a:r>
              <a:rPr lang="zh-CN" altLang="en-US" dirty="0"/>
              <a:t>，大部分的进程其实都是这种。这就好比，大部分客户的项目都是普通的需求，可以按照正常流程完成，优先级就没实时进程这么高，但是人家肯定也有确定的交付日期。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调度策略与调度类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18A891-EE9C-4F46-B41B-308079D5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801" y="972937"/>
            <a:ext cx="5763979" cy="44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优先级其实就是一个数值，对于实时进程，优先级的范围是 </a:t>
            </a:r>
            <a:r>
              <a:rPr lang="en-US" altLang="zh-CN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99</a:t>
            </a:r>
            <a:r>
              <a:rPr lang="zh-CN" altLang="en-US" dirty="0"/>
              <a:t>；对于普通进程，优先级的范围是 </a:t>
            </a:r>
            <a:r>
              <a:rPr lang="en-US" altLang="zh-CN" dirty="0"/>
              <a:t>100</a:t>
            </a:r>
            <a:r>
              <a:rPr lang="zh-CN" altLang="en-US" dirty="0"/>
              <a:t>～</a:t>
            </a:r>
            <a:r>
              <a:rPr lang="en-US" altLang="zh-CN" dirty="0"/>
              <a:t>139</a:t>
            </a:r>
            <a:r>
              <a:rPr lang="zh-CN" altLang="en-US" dirty="0"/>
              <a:t>。</a:t>
            </a:r>
            <a:r>
              <a:rPr lang="zh-CN" altLang="en-US" b="1" dirty="0">
                <a:solidFill>
                  <a:srgbClr val="8C68C0"/>
                </a:solidFill>
              </a:rPr>
              <a:t>数值越小，优先级越高</a:t>
            </a:r>
            <a:r>
              <a:rPr lang="zh-CN" altLang="en-US" dirty="0"/>
              <a:t>。从这里可以看出，所有的实时进程都比普通进程优先级要高。毕竟，谁让人家加钱了呢。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调度策略与调度类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18A891-EE9C-4F46-B41B-308079D5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801" y="972937"/>
            <a:ext cx="5763979" cy="44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对于调度策略，其中 </a:t>
            </a:r>
            <a:r>
              <a:rPr lang="en-US" altLang="zh-CN" b="1" dirty="0">
                <a:solidFill>
                  <a:srgbClr val="8C68C0"/>
                </a:solidFill>
              </a:rPr>
              <a:t>SCHED_FIFO</a:t>
            </a:r>
            <a:r>
              <a:rPr lang="zh-CN" altLang="en-US" b="1" dirty="0">
                <a:solidFill>
                  <a:srgbClr val="8C68C0"/>
                </a:solidFill>
              </a:rPr>
              <a:t>、</a:t>
            </a:r>
            <a:r>
              <a:rPr lang="en-US" altLang="zh-CN" b="1" dirty="0">
                <a:solidFill>
                  <a:srgbClr val="8C68C0"/>
                </a:solidFill>
              </a:rPr>
              <a:t>SCHED_RR</a:t>
            </a:r>
            <a:r>
              <a:rPr lang="zh-CN" altLang="en-US" b="1" dirty="0">
                <a:solidFill>
                  <a:srgbClr val="8C68C0"/>
                </a:solidFill>
              </a:rPr>
              <a:t>、</a:t>
            </a:r>
            <a:r>
              <a:rPr lang="en-US" altLang="zh-CN" b="1" dirty="0">
                <a:solidFill>
                  <a:srgbClr val="8C68C0"/>
                </a:solidFill>
              </a:rPr>
              <a:t>SCHED_DEADLINE </a:t>
            </a:r>
            <a:r>
              <a:rPr lang="zh-CN" altLang="en-US" b="1" dirty="0">
                <a:solidFill>
                  <a:srgbClr val="8C68C0"/>
                </a:solidFill>
              </a:rPr>
              <a:t>是实时进程的调度策略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虽然大家都是加钱加急的项目，但是也不能乱来，还是需要有个</a:t>
            </a:r>
            <a:r>
              <a:rPr lang="zh-CN" altLang="en-US" b="1" dirty="0">
                <a:solidFill>
                  <a:srgbClr val="8C68C0"/>
                </a:solidFill>
              </a:rPr>
              <a:t>办事流程</a:t>
            </a:r>
            <a:r>
              <a:rPr lang="zh-CN" altLang="en-US" dirty="0"/>
              <a:t>才行。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实时调度策略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2BB3BF-7533-4268-B94E-A0A9BC83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8253"/>
            <a:ext cx="5482248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62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对于普通进程的调度策略有，</a:t>
            </a:r>
            <a:r>
              <a:rPr lang="en-US" altLang="zh-CN" b="1" dirty="0">
                <a:solidFill>
                  <a:srgbClr val="8C68C0"/>
                </a:solidFill>
              </a:rPr>
              <a:t>SCHED_NORMAL</a:t>
            </a:r>
            <a:r>
              <a:rPr lang="zh-CN" altLang="en-US" b="1" dirty="0">
                <a:solidFill>
                  <a:srgbClr val="8C68C0"/>
                </a:solidFill>
              </a:rPr>
              <a:t>、</a:t>
            </a:r>
            <a:r>
              <a:rPr lang="en-US" altLang="zh-CN" b="1" dirty="0">
                <a:solidFill>
                  <a:srgbClr val="8C68C0"/>
                </a:solidFill>
              </a:rPr>
              <a:t>SCHED_BATCH</a:t>
            </a:r>
            <a:r>
              <a:rPr lang="zh-CN" altLang="en-US" b="1" dirty="0">
                <a:solidFill>
                  <a:srgbClr val="8C68C0"/>
                </a:solidFill>
              </a:rPr>
              <a:t>、</a:t>
            </a:r>
            <a:r>
              <a:rPr lang="en-US" altLang="zh-CN" b="1" dirty="0">
                <a:solidFill>
                  <a:srgbClr val="8C68C0"/>
                </a:solidFill>
              </a:rPr>
              <a:t>SCHED_IDLE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既然大家的项目都没有那么紧急，就应该按照普通的项目流程，公平地分配人员。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普通调度策略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A3B228-AB08-4B1C-8C27-95FB6AF1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6720"/>
            <a:ext cx="6002215" cy="21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9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上面无论是 </a:t>
            </a:r>
            <a:r>
              <a:rPr lang="en-US" altLang="zh-CN" dirty="0"/>
              <a:t>policy </a:t>
            </a:r>
            <a:r>
              <a:rPr lang="zh-CN" altLang="en-US" dirty="0"/>
              <a:t>还是 </a:t>
            </a:r>
            <a:r>
              <a:rPr lang="en-US" altLang="zh-CN" dirty="0"/>
              <a:t>priority</a:t>
            </a:r>
            <a:r>
              <a:rPr lang="zh-CN" altLang="en-US" dirty="0"/>
              <a:t>，都设置了一个变量，变量仅仅表示了应该这样这样干，但事情总要有人去干，谁呢？在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里面，还有这样的成员变量：</a:t>
            </a:r>
            <a:endParaRPr lang="en-US" altLang="zh-CN" dirty="0"/>
          </a:p>
          <a:p>
            <a:r>
              <a:rPr lang="zh-CN" altLang="en-US" b="1" dirty="0">
                <a:solidFill>
                  <a:srgbClr val="8C68C0"/>
                </a:solidFill>
              </a:rPr>
              <a:t>调度策略的执行逻辑</a:t>
            </a:r>
            <a:r>
              <a:rPr lang="zh-CN" altLang="en-US" dirty="0"/>
              <a:t>，就封装在这里面，它是真正干活的那个。</a:t>
            </a:r>
            <a:r>
              <a:rPr lang="en-US" altLang="zh-CN" dirty="0" err="1"/>
              <a:t>sched_class</a:t>
            </a:r>
            <a:r>
              <a:rPr lang="en-US" altLang="zh-CN" dirty="0"/>
              <a:t> </a:t>
            </a:r>
            <a:r>
              <a:rPr lang="zh-CN" altLang="en-US" dirty="0"/>
              <a:t>有几种实现：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普通调度策略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51B001-8A2D-4657-9FC4-FBB9FCC6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9597"/>
            <a:ext cx="6063591" cy="1045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CFC08A-A329-4EE0-BAFB-B805190BA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46" y="2891576"/>
            <a:ext cx="5796664" cy="311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1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Linux </a:t>
            </a:r>
            <a:r>
              <a:rPr lang="zh-CN" altLang="en-US" dirty="0"/>
              <a:t>里面，实现了一个基于 </a:t>
            </a:r>
            <a:r>
              <a:rPr lang="en-US" altLang="zh-CN" dirty="0"/>
              <a:t>CFS </a:t>
            </a:r>
            <a:r>
              <a:rPr lang="zh-CN" altLang="en-US" dirty="0"/>
              <a:t>的调度算法。</a:t>
            </a:r>
            <a:r>
              <a:rPr lang="en-US" altLang="zh-CN" b="1" dirty="0">
                <a:solidFill>
                  <a:srgbClr val="8C68C0"/>
                </a:solidFill>
              </a:rPr>
              <a:t>CFS </a:t>
            </a:r>
            <a:r>
              <a:rPr lang="zh-CN" altLang="en-US" b="1" dirty="0">
                <a:solidFill>
                  <a:srgbClr val="8C68C0"/>
                </a:solidFill>
              </a:rPr>
              <a:t>全称 </a:t>
            </a:r>
            <a:r>
              <a:rPr lang="en-US" altLang="zh-CN" b="1" dirty="0">
                <a:solidFill>
                  <a:srgbClr val="8C68C0"/>
                </a:solidFill>
              </a:rPr>
              <a:t>Completely Fair Scheduling</a:t>
            </a:r>
            <a:r>
              <a:rPr lang="zh-CN" altLang="en-US" b="1" dirty="0">
                <a:solidFill>
                  <a:srgbClr val="8C68C0"/>
                </a:solidFill>
              </a:rPr>
              <a:t>，叫完全公平调度</a:t>
            </a:r>
            <a:r>
              <a:rPr lang="zh-CN" altLang="en-US" dirty="0"/>
              <a:t>。听起来很“公平”。那这个算法的原理是什么呢？</a:t>
            </a:r>
            <a:endParaRPr lang="en-US" altLang="zh-CN" dirty="0"/>
          </a:p>
          <a:p>
            <a:r>
              <a:rPr lang="zh-CN" altLang="en-US" dirty="0"/>
              <a:t>首先，你需要记录下</a:t>
            </a:r>
            <a:r>
              <a:rPr lang="zh-CN" altLang="en-US" b="1" dirty="0">
                <a:solidFill>
                  <a:srgbClr val="8C68C0"/>
                </a:solidFill>
              </a:rPr>
              <a:t>进程的运行时间</a:t>
            </a:r>
            <a:r>
              <a:rPr lang="zh-CN" altLang="en-US" dirty="0"/>
              <a:t>。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会提供一个时钟</a:t>
            </a:r>
            <a:r>
              <a:rPr lang="zh-CN" altLang="en-US" dirty="0"/>
              <a:t>，过一段时间就触发一个时钟中断。就像咱们的表滴答一下，这个我们叫 </a:t>
            </a:r>
            <a:r>
              <a:rPr lang="en-US" altLang="zh-CN" dirty="0"/>
              <a:t>Tick</a:t>
            </a:r>
            <a:r>
              <a:rPr lang="zh-CN" altLang="en-US" dirty="0"/>
              <a:t>。</a:t>
            </a:r>
            <a:r>
              <a:rPr lang="en-US" altLang="zh-CN" b="1" dirty="0">
                <a:solidFill>
                  <a:srgbClr val="8C68C0"/>
                </a:solidFill>
              </a:rPr>
              <a:t>CFS </a:t>
            </a:r>
            <a:r>
              <a:rPr lang="zh-CN" altLang="en-US" b="1" dirty="0">
                <a:solidFill>
                  <a:srgbClr val="8C68C0"/>
                </a:solidFill>
              </a:rPr>
              <a:t>会为每一个进程安排一个虚拟运行时间 </a:t>
            </a:r>
            <a:r>
              <a:rPr lang="en-US" altLang="zh-CN" b="1" dirty="0" err="1">
                <a:solidFill>
                  <a:srgbClr val="8C68C0"/>
                </a:solidFill>
              </a:rPr>
              <a:t>vruntime</a:t>
            </a:r>
            <a:r>
              <a:rPr lang="zh-CN" altLang="en-US" dirty="0"/>
              <a:t>。如果一个进程在运行，随着时间的增长，也就是一个个 </a:t>
            </a:r>
            <a:r>
              <a:rPr lang="en-US" altLang="zh-CN" b="1" dirty="0">
                <a:solidFill>
                  <a:srgbClr val="8C68C0"/>
                </a:solidFill>
              </a:rPr>
              <a:t>tick </a:t>
            </a:r>
            <a:r>
              <a:rPr lang="zh-CN" altLang="en-US" b="1" dirty="0">
                <a:solidFill>
                  <a:srgbClr val="8C68C0"/>
                </a:solidFill>
              </a:rPr>
              <a:t>的到来</a:t>
            </a:r>
            <a:r>
              <a:rPr lang="zh-CN" altLang="en-US" dirty="0"/>
              <a:t>，进程的 </a:t>
            </a:r>
            <a:r>
              <a:rPr lang="en-US" altLang="zh-CN" dirty="0" err="1"/>
              <a:t>vruntime</a:t>
            </a:r>
            <a:r>
              <a:rPr lang="en-US" altLang="zh-CN" dirty="0"/>
              <a:t> </a:t>
            </a:r>
            <a:r>
              <a:rPr lang="zh-CN" altLang="en-US" dirty="0"/>
              <a:t>将不断增大。</a:t>
            </a:r>
            <a:r>
              <a:rPr lang="zh-CN" altLang="en-US" b="1" dirty="0">
                <a:solidFill>
                  <a:srgbClr val="8C68C0"/>
                </a:solidFill>
              </a:rPr>
              <a:t>没有得到执行的进程 </a:t>
            </a:r>
            <a:r>
              <a:rPr lang="en-US" altLang="zh-CN" b="1" dirty="0" err="1">
                <a:solidFill>
                  <a:srgbClr val="8C68C0"/>
                </a:solidFill>
              </a:rPr>
              <a:t>vruntime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不变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完全公平调度算法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084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fontScale="92500"/>
          </a:bodyPr>
          <a:lstStyle/>
          <a:p>
            <a:r>
              <a:rPr lang="zh-CN" altLang="en-US" dirty="0"/>
              <a:t>显然，那些 </a:t>
            </a:r>
            <a:r>
              <a:rPr lang="en-US" altLang="zh-CN" dirty="0" err="1"/>
              <a:t>vruntime</a:t>
            </a:r>
            <a:r>
              <a:rPr lang="en-US" altLang="zh-CN" dirty="0"/>
              <a:t> </a:t>
            </a:r>
            <a:r>
              <a:rPr lang="zh-CN" altLang="en-US" dirty="0"/>
              <a:t>少的，原来受到了不公平的对待，需要给它补上，所以会优先运行这样的进程。这有点像让你把一筐球平均分到 </a:t>
            </a:r>
            <a:r>
              <a:rPr lang="en-US" altLang="zh-CN" dirty="0"/>
              <a:t>N </a:t>
            </a:r>
            <a:r>
              <a:rPr lang="zh-CN" altLang="en-US" dirty="0"/>
              <a:t>个口袋里面，你</a:t>
            </a:r>
            <a:r>
              <a:rPr lang="zh-CN" altLang="en-US" b="1" dirty="0">
                <a:solidFill>
                  <a:srgbClr val="8C68C0"/>
                </a:solidFill>
              </a:rPr>
              <a:t>看着哪个少，就多放一些；哪个多了，就先不放</a:t>
            </a:r>
            <a:r>
              <a:rPr lang="zh-CN" altLang="en-US" dirty="0"/>
              <a:t>。这样经过多轮，虽然不能保证球完全一样多，但是也差不多公平。</a:t>
            </a:r>
            <a:endParaRPr lang="en-US" altLang="zh-CN" dirty="0"/>
          </a:p>
          <a:p>
            <a:r>
              <a:rPr lang="zh-CN" altLang="en-US" dirty="0"/>
              <a:t>你可能会说，不还有优先级呢？如何</a:t>
            </a:r>
            <a:r>
              <a:rPr lang="zh-CN" altLang="en-US" b="1" dirty="0">
                <a:solidFill>
                  <a:srgbClr val="8C68C0"/>
                </a:solidFill>
              </a:rPr>
              <a:t>给优先级高的进程多分时间</a:t>
            </a:r>
            <a:r>
              <a:rPr lang="zh-CN" altLang="en-US" dirty="0"/>
              <a:t>呢？这个简单，</a:t>
            </a:r>
            <a:r>
              <a:rPr lang="zh-CN" altLang="en-US" b="1" dirty="0">
                <a:solidFill>
                  <a:srgbClr val="8C68C0"/>
                </a:solidFill>
              </a:rPr>
              <a:t>就相当于 </a:t>
            </a:r>
            <a:r>
              <a:rPr lang="en-US" altLang="zh-CN" b="1" dirty="0">
                <a:solidFill>
                  <a:srgbClr val="8C68C0"/>
                </a:solidFill>
              </a:rPr>
              <a:t>N </a:t>
            </a:r>
            <a:r>
              <a:rPr lang="zh-CN" altLang="en-US" b="1" dirty="0">
                <a:solidFill>
                  <a:srgbClr val="8C68C0"/>
                </a:solidFill>
              </a:rPr>
              <a:t>个口袋，优先级高的袋子大，优先级低的袋子小</a:t>
            </a:r>
            <a:r>
              <a:rPr lang="zh-CN" altLang="en-US" dirty="0"/>
              <a:t>。这样球就</a:t>
            </a:r>
            <a:r>
              <a:rPr lang="zh-CN" altLang="en-US" b="1" dirty="0">
                <a:solidFill>
                  <a:srgbClr val="8C68C0"/>
                </a:solidFill>
              </a:rPr>
              <a:t>不能按照个数分配了，要按照比例来</a:t>
            </a:r>
            <a:r>
              <a:rPr lang="zh-CN" altLang="en-US" dirty="0"/>
              <a:t>，大口袋的放了一半和小口袋放了一半，里面的球数目虽然差很多，也认为是公平的。</a:t>
            </a:r>
            <a:endParaRPr lang="en-US" altLang="zh-CN" dirty="0"/>
          </a:p>
          <a:p>
            <a:r>
              <a:rPr lang="zh-CN" altLang="en-US" dirty="0"/>
              <a:t>在更新</a:t>
            </a:r>
            <a:r>
              <a:rPr lang="zh-CN" altLang="en-US" sz="1600" b="1" dirty="0">
                <a:solidFill>
                  <a:srgbClr val="8C68C0"/>
                </a:solidFill>
              </a:rPr>
              <a:t>进程运行的统计量</a:t>
            </a:r>
            <a:r>
              <a:rPr lang="zh-CN" altLang="en-US" dirty="0"/>
              <a:t>的时候，我们其实就可以看出这个逻辑。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完全公平调度算法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5654681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2242</Words>
  <Application>Microsoft Office PowerPoint</Application>
  <PresentationFormat>宽屏</PresentationFormat>
  <Paragraphs>132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Meiryo UI</vt:lpstr>
      <vt:lpstr>Microsoft YaHei UI</vt:lpstr>
      <vt:lpstr>Arial</vt:lpstr>
      <vt:lpstr>Calibri</vt:lpstr>
      <vt:lpstr>创意性渐变 </vt:lpstr>
      <vt:lpstr>15 | 调度（上）</vt:lpstr>
      <vt:lpstr>前言</vt:lpstr>
      <vt:lpstr>调度策略与调度类</vt:lpstr>
      <vt:lpstr>调度策略与调度类</vt:lpstr>
      <vt:lpstr>实时调度策略</vt:lpstr>
      <vt:lpstr>普通调度策略</vt:lpstr>
      <vt:lpstr>普通调度策略</vt:lpstr>
      <vt:lpstr>完全公平调度算法</vt:lpstr>
      <vt:lpstr>完全公平调度算法</vt:lpstr>
      <vt:lpstr>完全公平调度算法</vt:lpstr>
      <vt:lpstr>调度队列与调度实体</vt:lpstr>
      <vt:lpstr>调度队列与调度实体</vt:lpstr>
      <vt:lpstr>调度队列与调度实体</vt:lpstr>
      <vt:lpstr>调度队列与调度实体</vt:lpstr>
      <vt:lpstr>调度队列与调度实体</vt:lpstr>
      <vt:lpstr>调度队列与调度实体</vt:lpstr>
      <vt:lpstr>调度类是如何工作的？</vt:lpstr>
      <vt:lpstr>调度类是如何工作的？</vt:lpstr>
      <vt:lpstr>调度类是如何工作的？</vt:lpstr>
      <vt:lpstr>调度类是如何工作的？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2020-06-25T07:32:31Z</dcterms:modified>
</cp:coreProperties>
</file>